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c91e58b8-3cdf-451e-b01d-d67493402be4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5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1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Should</a:t>
            </a:r>
            <a:r>
              <a:rPr lang="hr-HR" sz="2800" dirty="0"/>
              <a:t> I </a:t>
            </a:r>
            <a:r>
              <a:rPr lang="hr-HR" sz="2800" dirty="0" err="1"/>
              <a:t>stay</a:t>
            </a:r>
            <a:r>
              <a:rPr lang="hr-HR" sz="2800" dirty="0"/>
              <a:t> </a:t>
            </a:r>
            <a:r>
              <a:rPr lang="hr-HR" sz="2800" dirty="0" err="1"/>
              <a:t>or</a:t>
            </a:r>
            <a:r>
              <a:rPr lang="hr-HR" sz="2800" dirty="0"/>
              <a:t> </a:t>
            </a:r>
            <a:r>
              <a:rPr lang="hr-HR" sz="2800" dirty="0" err="1"/>
              <a:t>should</a:t>
            </a:r>
            <a:r>
              <a:rPr lang="hr-HR" sz="2800" dirty="0"/>
              <a:t> I </a:t>
            </a:r>
            <a:r>
              <a:rPr lang="hr-HR" sz="2800" dirty="0" err="1"/>
              <a:t>go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izraziti svoje mišljenje o prednostima i nedostatcima života u inozemstvu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44B6C0-2B5A-4CB9-894F-938631F6A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8" y="3046914"/>
            <a:ext cx="2416007" cy="315857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05D559-CDFC-44B8-B49E-5996A67AC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4283" y="3046914"/>
            <a:ext cx="2416007" cy="315857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8BA46D-B46B-413F-BFC7-1C55D1492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5336" y="431019"/>
            <a:ext cx="8951976" cy="803421"/>
          </a:xfrm>
        </p:spPr>
        <p:txBody>
          <a:bodyPr>
            <a:normAutofit fontScale="925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/</a:t>
            </a:r>
            <a:r>
              <a:rPr lang="hr-HR" dirty="0" err="1"/>
              <a:t>expressions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definitions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Poveži riječi i definicije. </a:t>
            </a:r>
            <a:endParaRPr lang="en-US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640B93-2A57-4E22-A2EB-C29A45BF9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335" y="1376913"/>
            <a:ext cx="9089239" cy="442952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D5C90F-293D-4B1A-A4B4-80220B7BA6A7}"/>
              </a:ext>
            </a:extLst>
          </p:cNvPr>
          <p:cNvSpPr txBox="1"/>
          <p:nvPr/>
        </p:nvSpPr>
        <p:spPr>
          <a:xfrm>
            <a:off x="4526280" y="1764792"/>
            <a:ext cx="3474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  <a:p>
            <a:endParaRPr lang="hr-HR" sz="2000" i="1" dirty="0">
              <a:solidFill>
                <a:srgbClr val="FF0000"/>
              </a:solidFill>
            </a:endParaRPr>
          </a:p>
          <a:p>
            <a:r>
              <a:rPr lang="hr-HR" sz="2000" i="1" dirty="0">
                <a:solidFill>
                  <a:srgbClr val="FF0000"/>
                </a:solidFill>
              </a:rPr>
              <a:t>1</a:t>
            </a:r>
          </a:p>
          <a:p>
            <a:endParaRPr lang="hr-HR" sz="2000" i="1" dirty="0">
              <a:solidFill>
                <a:srgbClr val="FF0000"/>
              </a:solidFill>
            </a:endParaRPr>
          </a:p>
          <a:p>
            <a:r>
              <a:rPr lang="hr-HR" sz="2000" i="1" dirty="0">
                <a:solidFill>
                  <a:srgbClr val="FF0000"/>
                </a:solidFill>
              </a:rPr>
              <a:t>5</a:t>
            </a:r>
          </a:p>
          <a:p>
            <a:endParaRPr lang="hr-HR" sz="2000" i="1" dirty="0">
              <a:solidFill>
                <a:srgbClr val="FF0000"/>
              </a:solidFill>
            </a:endParaRPr>
          </a:p>
          <a:p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  <a:p>
            <a:endParaRPr lang="hr-HR" sz="2000" i="1" dirty="0">
              <a:solidFill>
                <a:srgbClr val="FF0000"/>
              </a:solidFill>
            </a:endParaRPr>
          </a:p>
          <a:p>
            <a:r>
              <a:rPr lang="hr-HR" sz="2000" i="1" dirty="0">
                <a:solidFill>
                  <a:srgbClr val="FF0000"/>
                </a:solidFill>
              </a:rPr>
              <a:t>7</a:t>
            </a:r>
          </a:p>
          <a:p>
            <a:endParaRPr lang="hr-HR" sz="2000" i="1" dirty="0">
              <a:solidFill>
                <a:srgbClr val="FF0000"/>
              </a:solidFill>
            </a:endParaRPr>
          </a:p>
          <a:p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  <a:p>
            <a:r>
              <a:rPr lang="hr-HR" sz="2000" i="1" dirty="0">
                <a:solidFill>
                  <a:srgbClr val="FF0000"/>
                </a:solidFill>
              </a:rPr>
              <a:t>6</a:t>
            </a:r>
            <a:endParaRPr lang="en-US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42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FB94B-3488-4095-9E7C-45158A85B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666" y="892937"/>
            <a:ext cx="9274549" cy="1621663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prepositions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Dopuni rečenice ponuđenim prijedlozima.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2C1FC2-999A-4F6C-8757-A711D2171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666" y="2310257"/>
            <a:ext cx="9292659" cy="334670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A5A9E7-55AE-4527-88A6-C963535972C8}"/>
              </a:ext>
            </a:extLst>
          </p:cNvPr>
          <p:cNvSpPr txBox="1"/>
          <p:nvPr/>
        </p:nvSpPr>
        <p:spPr>
          <a:xfrm>
            <a:off x="6455664" y="3941064"/>
            <a:ext cx="777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of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63228C-413C-4317-B0A0-91BB94D1E17C}"/>
              </a:ext>
            </a:extLst>
          </p:cNvPr>
          <p:cNvSpPr txBox="1"/>
          <p:nvPr/>
        </p:nvSpPr>
        <p:spPr>
          <a:xfrm>
            <a:off x="7304532" y="4233148"/>
            <a:ext cx="777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with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765A14-C942-40C4-9F6D-02F33D10C8BF}"/>
              </a:ext>
            </a:extLst>
          </p:cNvPr>
          <p:cNvSpPr txBox="1"/>
          <p:nvPr/>
        </p:nvSpPr>
        <p:spPr>
          <a:xfrm>
            <a:off x="7693152" y="4602480"/>
            <a:ext cx="777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for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882E7B-C403-451D-BE52-502E226BBB8C}"/>
              </a:ext>
            </a:extLst>
          </p:cNvPr>
          <p:cNvSpPr txBox="1"/>
          <p:nvPr/>
        </p:nvSpPr>
        <p:spPr>
          <a:xfrm>
            <a:off x="8284464" y="4901184"/>
            <a:ext cx="777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to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8A7102-5B9A-4295-A35B-366DB0DA6408}"/>
              </a:ext>
            </a:extLst>
          </p:cNvPr>
          <p:cNvSpPr txBox="1"/>
          <p:nvPr/>
        </p:nvSpPr>
        <p:spPr>
          <a:xfrm>
            <a:off x="5440680" y="5154168"/>
            <a:ext cx="95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around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35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F9361-65A6-437D-82A4-A257140EA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9270" y="463169"/>
            <a:ext cx="10018776" cy="1597215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5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6: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statements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tick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ones</a:t>
            </a:r>
            <a:r>
              <a:rPr lang="hr-HR" dirty="0"/>
              <a:t> </a:t>
            </a:r>
            <a:r>
              <a:rPr lang="hr-HR" dirty="0" err="1"/>
              <a:t>that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think</a:t>
            </a:r>
            <a:r>
              <a:rPr lang="hr-HR" dirty="0"/>
              <a:t> are </a:t>
            </a:r>
            <a:r>
              <a:rPr lang="hr-HR" dirty="0" err="1"/>
              <a:t>true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then</a:t>
            </a:r>
            <a:r>
              <a:rPr lang="hr-HR" dirty="0"/>
              <a:t>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sentence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6.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Kvačicom označi rečenice u 5. zadatku koje smatraš da su točne i zatim dovrši rečenicu u 6. zadatku svojim idejama.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A15DA8-C0D4-4E6E-8305-FEEAC38FF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34" y="2060384"/>
            <a:ext cx="8860513" cy="439845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59228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https://www.e-sfera.hr/dodatni-digitalni-sadrzaji/c91e58b8-3cdf-451e-b01d-d67493402be4/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B8FD6-0A79-45F2-92CD-AACFC9687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380" y="358775"/>
            <a:ext cx="5601070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82</a:t>
            </a:r>
          </a:p>
          <a:p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1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2:</a:t>
            </a:r>
          </a:p>
          <a:p>
            <a:pPr marL="0" indent="0">
              <a:buNone/>
            </a:pPr>
            <a:r>
              <a:rPr lang="hr-H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 Voliš li živjeti u Hrvatskoj? Zašto? Što ti je najbolje vezano uz život ovdje?</a:t>
            </a:r>
          </a:p>
          <a:p>
            <a:pPr marL="0" indent="0">
              <a:buNone/>
            </a:pPr>
            <a:r>
              <a:rPr lang="hr-H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 Bi li volio/voljela živjeti negdje drugdje? Zašto?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CB965F-464B-4E7B-B693-2EC91C794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19700" cy="6824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28D217-2458-4D25-931F-B8B305337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429" y="4412354"/>
            <a:ext cx="9063474" cy="100797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74670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B70A7-0333-498F-90D0-50185EBEB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8774" y="254000"/>
            <a:ext cx="6143625" cy="2260600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sort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expressions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Pročitaj tekst i razvrstaj izraze u tablicu. Tablicu prepiši u bilježnicu.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10A394-E5C8-4A67-B1D5-8CB1087C5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18628" cy="68220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2305B1-5DCF-4091-882B-F831DA373E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848" y="2150870"/>
            <a:ext cx="8869245" cy="252027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0DB9A7-537A-438A-9C76-98D90376F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05566"/>
              </p:ext>
            </p:extLst>
          </p:nvPr>
        </p:nvGraphicFramePr>
        <p:xfrm>
          <a:off x="5388466" y="4843546"/>
          <a:ext cx="6244239" cy="1806067"/>
        </p:xfrm>
        <a:graphic>
          <a:graphicData uri="http://schemas.openxmlformats.org/drawingml/2006/table">
            <a:tbl>
              <a:tblPr firstRow="1" firstCol="1" bandRow="1"/>
              <a:tblGrid>
                <a:gridCol w="2080447">
                  <a:extLst>
                    <a:ext uri="{9D8B030D-6E8A-4147-A177-3AD203B41FA5}">
                      <a16:colId xmlns:a16="http://schemas.microsoft.com/office/drawing/2014/main" val="3792174858"/>
                    </a:ext>
                  </a:extLst>
                </a:gridCol>
                <a:gridCol w="2081896">
                  <a:extLst>
                    <a:ext uri="{9D8B030D-6E8A-4147-A177-3AD203B41FA5}">
                      <a16:colId xmlns:a16="http://schemas.microsoft.com/office/drawing/2014/main" val="1688917779"/>
                    </a:ext>
                  </a:extLst>
                </a:gridCol>
                <a:gridCol w="2081896">
                  <a:extLst>
                    <a:ext uri="{9D8B030D-6E8A-4147-A177-3AD203B41FA5}">
                      <a16:colId xmlns:a16="http://schemas.microsoft.com/office/drawing/2014/main" val="3271751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TAKE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MAKE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496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global networking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one’s best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favour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business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well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harm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somebody out of their comfort zone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advantage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 exam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care of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 opportunity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plans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money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fortune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most of something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friends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name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decision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597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08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FD18C-6FAD-4725-9DE9-AEC0C4BBF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7310" y="351933"/>
            <a:ext cx="6010294" cy="1458532"/>
          </a:xfrm>
        </p:spPr>
        <p:txBody>
          <a:bodyPr>
            <a:normAutofit fontScale="925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4: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figure </a:t>
            </a:r>
            <a:r>
              <a:rPr lang="hr-HR" dirty="0" err="1"/>
              <a:t>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meaning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expressions</a:t>
            </a:r>
            <a:r>
              <a:rPr lang="hr-HR" dirty="0"/>
              <a:t> </a:t>
            </a:r>
            <a:r>
              <a:rPr lang="hr-HR" dirty="0" err="1"/>
              <a:t>written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bold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Prevedi riječi koje su u tekstu označene podebljano. </a:t>
            </a:r>
            <a:r>
              <a:rPr lang="hr-HR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93FDF5-BD07-4F86-B393-D6A0A7AB7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999AB8-1BD4-4AE5-84FD-7AC700F77DA8}"/>
              </a:ext>
            </a:extLst>
          </p:cNvPr>
          <p:cNvSpPr txBox="1"/>
          <p:nvPr/>
        </p:nvSpPr>
        <p:spPr>
          <a:xfrm>
            <a:off x="5784396" y="1810464"/>
            <a:ext cx="4752513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grammar school = </a:t>
            </a:r>
            <a:r>
              <a:rPr lang="en-US" sz="1600" dirty="0" err="1">
                <a:solidFill>
                  <a:srgbClr val="FF0000"/>
                </a:solidFill>
              </a:rPr>
              <a:t>gimnazija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to add weight to a resume = </a:t>
            </a:r>
            <a:r>
              <a:rPr lang="en-US" sz="1600" dirty="0" err="1">
                <a:solidFill>
                  <a:srgbClr val="FF0000"/>
                </a:solidFill>
              </a:rPr>
              <a:t>poboljšati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životopis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global networking = </a:t>
            </a:r>
            <a:r>
              <a:rPr lang="en-US" sz="1600" dirty="0" err="1">
                <a:solidFill>
                  <a:srgbClr val="FF0000"/>
                </a:solidFill>
              </a:rPr>
              <a:t>ostvariti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kontakt</a:t>
            </a:r>
            <a:r>
              <a:rPr lang="en-US" sz="1600" dirty="0">
                <a:solidFill>
                  <a:srgbClr val="FF0000"/>
                </a:solidFill>
              </a:rPr>
              <a:t> s </a:t>
            </a:r>
            <a:r>
              <a:rPr lang="en-US" sz="1600" dirty="0" err="1">
                <a:solidFill>
                  <a:srgbClr val="FF0000"/>
                </a:solidFill>
              </a:rPr>
              <a:t>ljudima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iz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različitih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zemalja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i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dijelova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svijeta</a:t>
            </a:r>
            <a:r>
              <a:rPr lang="en-US" sz="1600" dirty="0">
                <a:solidFill>
                  <a:srgbClr val="FF0000"/>
                </a:solidFill>
              </a:rPr>
              <a:t> s </a:t>
            </a:r>
            <a:r>
              <a:rPr lang="en-US" sz="1600" dirty="0" err="1">
                <a:solidFill>
                  <a:srgbClr val="FF0000"/>
                </a:solidFill>
              </a:rPr>
              <a:t>ciljem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poslovne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suradnje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walks of life = </a:t>
            </a:r>
            <a:r>
              <a:rPr lang="en-US" sz="1600" dirty="0" err="1">
                <a:solidFill>
                  <a:srgbClr val="FF0000"/>
                </a:solidFill>
              </a:rPr>
              <a:t>životne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okolnosti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to be swamped = </a:t>
            </a:r>
            <a:r>
              <a:rPr lang="en-US" sz="1600" dirty="0" err="1">
                <a:solidFill>
                  <a:srgbClr val="FF0000"/>
                </a:solidFill>
              </a:rPr>
              <a:t>biti</a:t>
            </a:r>
            <a:r>
              <a:rPr lang="en-US" sz="1600" dirty="0">
                <a:solidFill>
                  <a:srgbClr val="FF0000"/>
                </a:solidFill>
              </a:rPr>
              <a:t> u </a:t>
            </a:r>
            <a:r>
              <a:rPr lang="en-US" sz="1600" dirty="0" err="1">
                <a:solidFill>
                  <a:srgbClr val="FF0000"/>
                </a:solidFill>
              </a:rPr>
              <a:t>poslu</a:t>
            </a:r>
            <a:r>
              <a:rPr lang="en-US" sz="1600" dirty="0">
                <a:solidFill>
                  <a:srgbClr val="FF0000"/>
                </a:solidFill>
              </a:rPr>
              <a:t> to </a:t>
            </a:r>
            <a:r>
              <a:rPr lang="en-US" sz="1600" dirty="0" err="1">
                <a:solidFill>
                  <a:srgbClr val="FF0000"/>
                </a:solidFill>
              </a:rPr>
              <a:t>grla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housing expenses = </a:t>
            </a:r>
            <a:r>
              <a:rPr lang="en-US" sz="1600" dirty="0" err="1">
                <a:solidFill>
                  <a:srgbClr val="FF0000"/>
                </a:solidFill>
              </a:rPr>
              <a:t>troškovi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stanovanja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utilities = </a:t>
            </a:r>
            <a:r>
              <a:rPr lang="en-US" sz="1600" dirty="0" err="1">
                <a:solidFill>
                  <a:srgbClr val="FF0000"/>
                </a:solidFill>
              </a:rPr>
              <a:t>režije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to be reunited = </a:t>
            </a:r>
            <a:r>
              <a:rPr lang="en-US" sz="1600" dirty="0" err="1">
                <a:solidFill>
                  <a:srgbClr val="FF0000"/>
                </a:solidFill>
              </a:rPr>
              <a:t>ponovno</a:t>
            </a:r>
            <a:r>
              <a:rPr lang="en-US" sz="1600" dirty="0">
                <a:solidFill>
                  <a:srgbClr val="FF0000"/>
                </a:solidFill>
              </a:rPr>
              <a:t> se </a:t>
            </a:r>
            <a:r>
              <a:rPr lang="en-US" sz="1600" dirty="0" err="1">
                <a:solidFill>
                  <a:srgbClr val="FF0000"/>
                </a:solidFill>
              </a:rPr>
              <a:t>sastati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to plan one’s life around somebody = </a:t>
            </a:r>
            <a:r>
              <a:rPr lang="en-US" sz="1600" dirty="0" err="1">
                <a:solidFill>
                  <a:srgbClr val="FF0000"/>
                </a:solidFill>
              </a:rPr>
              <a:t>planirati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važne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životne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odluke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imajući</a:t>
            </a:r>
            <a:r>
              <a:rPr lang="en-US" sz="1600" dirty="0">
                <a:solidFill>
                  <a:srgbClr val="FF0000"/>
                </a:solidFill>
              </a:rPr>
              <a:t> u </a:t>
            </a:r>
            <a:r>
              <a:rPr lang="en-US" sz="1600" dirty="0" err="1">
                <a:solidFill>
                  <a:srgbClr val="FF0000"/>
                </a:solidFill>
              </a:rPr>
              <a:t>vidu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određenu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osobu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to relocate = </a:t>
            </a:r>
            <a:r>
              <a:rPr lang="en-US" sz="1600" dirty="0" err="1">
                <a:solidFill>
                  <a:srgbClr val="FF0000"/>
                </a:solidFill>
              </a:rPr>
              <a:t>preseliti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to keep in touch = </a:t>
            </a:r>
            <a:r>
              <a:rPr lang="en-US" sz="1600" dirty="0" err="1">
                <a:solidFill>
                  <a:srgbClr val="FF0000"/>
                </a:solidFill>
              </a:rPr>
              <a:t>ostati</a:t>
            </a:r>
            <a:r>
              <a:rPr lang="en-US" sz="1600" dirty="0">
                <a:solidFill>
                  <a:srgbClr val="FF0000"/>
                </a:solidFill>
              </a:rPr>
              <a:t> u </a:t>
            </a:r>
            <a:r>
              <a:rPr lang="en-US" sz="1600" dirty="0" err="1">
                <a:solidFill>
                  <a:srgbClr val="FF0000"/>
                </a:solidFill>
              </a:rPr>
              <a:t>kontaktu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a vocational school = </a:t>
            </a:r>
            <a:r>
              <a:rPr lang="en-US" sz="1600" dirty="0" err="1">
                <a:solidFill>
                  <a:srgbClr val="FF0000"/>
                </a:solidFill>
              </a:rPr>
              <a:t>strukovna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škola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to meet one’s expectations = </a:t>
            </a:r>
            <a:r>
              <a:rPr lang="en-US" sz="1600" dirty="0" err="1">
                <a:solidFill>
                  <a:srgbClr val="FF0000"/>
                </a:solidFill>
              </a:rPr>
              <a:t>ostvariti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nečija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očekivanja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there’s room for improvement = </a:t>
            </a:r>
            <a:r>
              <a:rPr lang="en-US" sz="1600" dirty="0" err="1">
                <a:solidFill>
                  <a:srgbClr val="FF0000"/>
                </a:solidFill>
              </a:rPr>
              <a:t>postoji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mjesto</a:t>
            </a:r>
            <a:r>
              <a:rPr lang="en-US" sz="1600" dirty="0">
                <a:solidFill>
                  <a:srgbClr val="FF0000"/>
                </a:solidFill>
              </a:rPr>
              <a:t> za </a:t>
            </a:r>
            <a:r>
              <a:rPr lang="en-US" sz="1600" dirty="0" err="1">
                <a:solidFill>
                  <a:srgbClr val="FF0000"/>
                </a:solidFill>
              </a:rPr>
              <a:t>popravak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to sugar-coat = </a:t>
            </a:r>
            <a:r>
              <a:rPr lang="en-US" sz="1600" dirty="0" err="1">
                <a:solidFill>
                  <a:srgbClr val="FF0000"/>
                </a:solidFill>
              </a:rPr>
              <a:t>ublažiti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87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4DAB0-3D75-43E4-A879-48520A1B2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9627" y="269444"/>
            <a:ext cx="6383046" cy="3752140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Write</a:t>
            </a:r>
            <a:r>
              <a:rPr lang="hr-HR" dirty="0"/>
              <a:t> </a:t>
            </a:r>
            <a:r>
              <a:rPr lang="hr-HR" dirty="0" err="1"/>
              <a:t>an</a:t>
            </a:r>
            <a:r>
              <a:rPr lang="hr-HR" dirty="0"/>
              <a:t> interview </a:t>
            </a:r>
            <a:r>
              <a:rPr lang="hr-HR" dirty="0" err="1"/>
              <a:t>with</a:t>
            </a:r>
            <a:r>
              <a:rPr lang="hr-HR" dirty="0"/>
              <a:t> Mia, Ivan </a:t>
            </a:r>
            <a:r>
              <a:rPr lang="hr-HR" dirty="0" err="1"/>
              <a:t>or</a:t>
            </a:r>
            <a:r>
              <a:rPr lang="hr-HR" dirty="0"/>
              <a:t> Jana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following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Napiši kratki intervju s Mijom, Ivanom ili Janom koristeći pitanja u 5. zadatku: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 Koji su tvoji planovi nakon osnovne škole?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 Koje su dobre strane života u inozemstvu?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 Što bi ti najviše nedostajalo?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2DF111-9B58-4C69-8DC5-D16FA26E5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172850" cy="67627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E406C0-F2F7-4B74-A4A0-C142628A5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706" y="4211517"/>
            <a:ext cx="7217119" cy="14867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66701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D7B58-6058-45C1-90E9-005BF4F6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080" y="425807"/>
            <a:ext cx="5941659" cy="2374253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advantages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disadvantages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moving</a:t>
            </a:r>
            <a:r>
              <a:rPr lang="hr-HR" dirty="0"/>
              <a:t> to a </a:t>
            </a:r>
            <a:r>
              <a:rPr lang="hr-HR" dirty="0" err="1"/>
              <a:t>foreign</a:t>
            </a:r>
            <a:r>
              <a:rPr lang="hr-HR" dirty="0"/>
              <a:t> </a:t>
            </a:r>
            <a:r>
              <a:rPr lang="hr-HR" dirty="0" err="1"/>
              <a:t>country</a:t>
            </a:r>
            <a:r>
              <a:rPr lang="hr-HR" dirty="0"/>
              <a:t> do Mia, Ivan </a:t>
            </a:r>
            <a:r>
              <a:rPr lang="hr-HR" dirty="0" err="1"/>
              <a:t>and</a:t>
            </a:r>
            <a:r>
              <a:rPr lang="hr-HR" dirty="0"/>
              <a:t> Jana </a:t>
            </a:r>
            <a:r>
              <a:rPr lang="hr-HR" dirty="0" err="1"/>
              <a:t>mention</a:t>
            </a:r>
            <a:r>
              <a:rPr lang="hr-HR" dirty="0"/>
              <a:t>?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table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examples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Koje prednosti i mane života u inozemstvu Mia, Ivan i Jana spominju? Dopuni tablicu primjerima iz teksta.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61CBF3-92C7-4AA5-A2EC-915A93961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245163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903FB5-CC50-4972-96C8-61B615032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225" y="2990989"/>
            <a:ext cx="9568362" cy="349668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66B549-1747-4B61-B115-AC3C34342704}"/>
              </a:ext>
            </a:extLst>
          </p:cNvPr>
          <p:cNvSpPr txBox="1"/>
          <p:nvPr/>
        </p:nvSpPr>
        <p:spPr>
          <a:xfrm>
            <a:off x="7031115" y="4998129"/>
            <a:ext cx="4065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be homesick and miss family and friends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8E18D3-0546-4177-B1BD-AFE80FDC439E}"/>
              </a:ext>
            </a:extLst>
          </p:cNvPr>
          <p:cNvSpPr txBox="1"/>
          <p:nvPr/>
        </p:nvSpPr>
        <p:spPr>
          <a:xfrm>
            <a:off x="7026848" y="5936782"/>
            <a:ext cx="3937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being a stranger in a foreign country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E6632F-444C-4E59-AAAA-5B553B50EACA}"/>
              </a:ext>
            </a:extLst>
          </p:cNvPr>
          <p:cNvSpPr txBox="1"/>
          <p:nvPr/>
        </p:nvSpPr>
        <p:spPr>
          <a:xfrm>
            <a:off x="3363636" y="5949536"/>
            <a:ext cx="3125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honest and direct people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026154-8A7E-4655-A697-2EB5611615DB}"/>
              </a:ext>
            </a:extLst>
          </p:cNvPr>
          <p:cNvSpPr txBox="1"/>
          <p:nvPr/>
        </p:nvSpPr>
        <p:spPr>
          <a:xfrm>
            <a:off x="3363635" y="5297001"/>
            <a:ext cx="4065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make more money</a:t>
            </a:r>
          </a:p>
          <a:p>
            <a:r>
              <a:rPr lang="en-US" i="1" dirty="0">
                <a:solidFill>
                  <a:srgbClr val="FF0000"/>
                </a:solidFill>
              </a:rPr>
              <a:t>high standard of living</a:t>
            </a:r>
          </a:p>
        </p:txBody>
      </p:sp>
    </p:spTree>
    <p:extLst>
      <p:ext uri="{BB962C8B-B14F-4D97-AF65-F5344CB8AC3E}">
        <p14:creationId xmlns:p14="http://schemas.microsoft.com/office/powerpoint/2010/main" val="32007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973DA3-8930-4F23-A75A-4CD284471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4155" y="396875"/>
            <a:ext cx="5921406" cy="3820018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7: </a:t>
            </a:r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Odgovori na pitanja: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 Želiš li upisati gimnaziju ili strukovnu školu?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 Što je to matura i koliko znaš o tome?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 Koliko se tvojih prijatelja iz razreda odselilo u inozemstvo? Jeste li u kontaktu?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 Što bi ti najviše nedostajalo da se odseliš u inozemstvo?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 Što ti ne bi nedostajalo?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FA05B8-6877-43F6-BE2E-C24F88701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75953" cy="67610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A13A96-8A7F-48BA-AF8A-9902F7D290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947" y="3995283"/>
            <a:ext cx="9050992" cy="261451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43187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DD1E4-2911-4C91-8602-72F61A333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0245" y="412172"/>
            <a:ext cx="8426647" cy="1006660"/>
          </a:xfrm>
        </p:spPr>
        <p:txBody>
          <a:bodyPr>
            <a:normAutofit fontScale="925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87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option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Zaokruži točan odgovor. </a:t>
            </a: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40C0C5-1F48-4656-A57C-8C1172A0C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245" y="1629685"/>
            <a:ext cx="8711118" cy="481614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8CDE73E-EFC4-4E6A-8D96-B4C12DD7F585}"/>
              </a:ext>
            </a:extLst>
          </p:cNvPr>
          <p:cNvSpPr/>
          <p:nvPr/>
        </p:nvSpPr>
        <p:spPr>
          <a:xfrm>
            <a:off x="6096000" y="6093373"/>
            <a:ext cx="549166" cy="2916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7ABBF36-4174-4277-83B5-E35BD6A2C617}"/>
              </a:ext>
            </a:extLst>
          </p:cNvPr>
          <p:cNvSpPr/>
          <p:nvPr/>
        </p:nvSpPr>
        <p:spPr>
          <a:xfrm>
            <a:off x="5165833" y="5734237"/>
            <a:ext cx="528145" cy="283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E1D1564-0810-4055-97B5-C3EBFFF7DD10}"/>
              </a:ext>
            </a:extLst>
          </p:cNvPr>
          <p:cNvSpPr/>
          <p:nvPr/>
        </p:nvSpPr>
        <p:spPr>
          <a:xfrm>
            <a:off x="7104993" y="5126420"/>
            <a:ext cx="362607" cy="283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952A4E-68C8-4C9E-9C21-ACF293445C4D}"/>
              </a:ext>
            </a:extLst>
          </p:cNvPr>
          <p:cNvSpPr/>
          <p:nvPr/>
        </p:nvSpPr>
        <p:spPr>
          <a:xfrm>
            <a:off x="4855779" y="3895866"/>
            <a:ext cx="528145" cy="283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8EE7B1C-C5CA-49A9-8974-22E826D49A60}"/>
              </a:ext>
            </a:extLst>
          </p:cNvPr>
          <p:cNvSpPr/>
          <p:nvPr/>
        </p:nvSpPr>
        <p:spPr>
          <a:xfrm>
            <a:off x="5383924" y="4805855"/>
            <a:ext cx="362607" cy="283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B1F6D6E-15C6-47D5-A297-FE735565FC8E}"/>
              </a:ext>
            </a:extLst>
          </p:cNvPr>
          <p:cNvSpPr/>
          <p:nvPr/>
        </p:nvSpPr>
        <p:spPr>
          <a:xfrm>
            <a:off x="3658901" y="4179645"/>
            <a:ext cx="432251" cy="283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7E16D27-C47A-4DD2-A0F1-F50B50FD7B78}"/>
              </a:ext>
            </a:extLst>
          </p:cNvPr>
          <p:cNvSpPr/>
          <p:nvPr/>
        </p:nvSpPr>
        <p:spPr>
          <a:xfrm>
            <a:off x="4674475" y="4522076"/>
            <a:ext cx="433553" cy="283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1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ECF4A5-9D45-49DA-9872-63B5807A0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7685" y="1148045"/>
            <a:ext cx="3312043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Dovrši rečenice ponuđenim riječima.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FBA867-E820-439E-8075-92A1BC1A9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08" y="548380"/>
            <a:ext cx="7389485" cy="555066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06E96D-6E52-465E-83E8-6E796B4825EF}"/>
              </a:ext>
            </a:extLst>
          </p:cNvPr>
          <p:cNvSpPr txBox="1"/>
          <p:nvPr/>
        </p:nvSpPr>
        <p:spPr>
          <a:xfrm>
            <a:off x="5038344" y="2185416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decision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71D15C-170D-4B03-87E6-0FFDA0DD73E3}"/>
              </a:ext>
            </a:extLst>
          </p:cNvPr>
          <p:cNvSpPr txBox="1"/>
          <p:nvPr/>
        </p:nvSpPr>
        <p:spPr>
          <a:xfrm>
            <a:off x="2963155" y="2483728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business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2D1790-20A5-4DC5-9671-CDA470C4FD0A}"/>
              </a:ext>
            </a:extLst>
          </p:cNvPr>
          <p:cNvSpPr txBox="1"/>
          <p:nvPr/>
        </p:nvSpPr>
        <p:spPr>
          <a:xfrm>
            <a:off x="2552673" y="2788528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plans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AC8BDB-0B64-4AD7-ADFB-EB1D9640C2ED}"/>
              </a:ext>
            </a:extLst>
          </p:cNvPr>
          <p:cNvSpPr txBox="1"/>
          <p:nvPr/>
        </p:nvSpPr>
        <p:spPr>
          <a:xfrm>
            <a:off x="1021080" y="3553968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money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8218C3-F45C-4197-ABBD-28CB3A9C17FF}"/>
              </a:ext>
            </a:extLst>
          </p:cNvPr>
          <p:cNvSpPr txBox="1"/>
          <p:nvPr/>
        </p:nvSpPr>
        <p:spPr>
          <a:xfrm>
            <a:off x="5861304" y="3815094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advantage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EEFED2-BE67-4C68-A349-1B25C771584E}"/>
              </a:ext>
            </a:extLst>
          </p:cNvPr>
          <p:cNvSpPr txBox="1"/>
          <p:nvPr/>
        </p:nvSpPr>
        <p:spPr>
          <a:xfrm>
            <a:off x="5613209" y="4303253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care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D9B0FC-3B4A-4417-A1C5-3C732623C688}"/>
              </a:ext>
            </a:extLst>
          </p:cNvPr>
          <p:cNvSpPr txBox="1"/>
          <p:nvPr/>
        </p:nvSpPr>
        <p:spPr>
          <a:xfrm>
            <a:off x="4467869" y="4822720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opportunity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60F0F8-20B8-445B-BA6C-FAC23815FD7A}"/>
              </a:ext>
            </a:extLst>
          </p:cNvPr>
          <p:cNvSpPr txBox="1"/>
          <p:nvPr/>
        </p:nvSpPr>
        <p:spPr>
          <a:xfrm>
            <a:off x="2963155" y="5398008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favour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08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</TotalTime>
  <Words>648</Words>
  <Application>Microsoft Office PowerPoint</Application>
  <PresentationFormat>Widescreen</PresentationFormat>
  <Paragraphs>95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sustava Office</vt:lpstr>
      <vt:lpstr>Unit 5: Lesson 1  Should I stay or should I 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184</cp:revision>
  <dcterms:created xsi:type="dcterms:W3CDTF">2021-09-01T06:25:32Z</dcterms:created>
  <dcterms:modified xsi:type="dcterms:W3CDTF">2022-02-27T12:56:18Z</dcterms:modified>
</cp:coreProperties>
</file>